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Ubuntu"/>
      <p:regular r:id="rId57"/>
      <p:bold r:id="rId58"/>
      <p:italic r:id="rId59"/>
      <p:boldItalic r:id="rId60"/>
    </p:embeddedFont>
    <p:embeddedFont>
      <p:font typeface="Proxima Nova"/>
      <p:regular r:id="rId61"/>
      <p:bold r:id="rId62"/>
      <p:italic r:id="rId63"/>
      <p:boldItalic r:id="rId64"/>
    </p:embeddedFont>
    <p:embeddedFont>
      <p:font typeface="La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roximaNova-bold.fntdata"/><Relationship Id="rId61" Type="http://schemas.openxmlformats.org/officeDocument/2006/relationships/font" Target="fonts/ProximaNova-regular.fntdata"/><Relationship Id="rId20" Type="http://schemas.openxmlformats.org/officeDocument/2006/relationships/slide" Target="slides/slide13.xml"/><Relationship Id="rId64" Type="http://schemas.openxmlformats.org/officeDocument/2006/relationships/font" Target="fonts/ProximaNova-boldItalic.fntdata"/><Relationship Id="rId63" Type="http://schemas.openxmlformats.org/officeDocument/2006/relationships/font" Target="fonts/ProximaNova-italic.fntdata"/><Relationship Id="rId22" Type="http://schemas.openxmlformats.org/officeDocument/2006/relationships/slide" Target="slides/slide15.xml"/><Relationship Id="rId66" Type="http://schemas.openxmlformats.org/officeDocument/2006/relationships/font" Target="fonts/Lato-bold.fntdata"/><Relationship Id="rId21" Type="http://schemas.openxmlformats.org/officeDocument/2006/relationships/slide" Target="slides/slide14.xml"/><Relationship Id="rId65" Type="http://schemas.openxmlformats.org/officeDocument/2006/relationships/font" Target="fonts/Lato-regular.fntdata"/><Relationship Id="rId24" Type="http://schemas.openxmlformats.org/officeDocument/2006/relationships/slide" Target="slides/slide17.xml"/><Relationship Id="rId68" Type="http://schemas.openxmlformats.org/officeDocument/2006/relationships/font" Target="fonts/Lato-boldItalic.fntdata"/><Relationship Id="rId23" Type="http://schemas.openxmlformats.org/officeDocument/2006/relationships/slide" Target="slides/slide16.xml"/><Relationship Id="rId67" Type="http://schemas.openxmlformats.org/officeDocument/2006/relationships/font" Target="fonts/Lato-italic.fntdata"/><Relationship Id="rId60" Type="http://schemas.openxmlformats.org/officeDocument/2006/relationships/font" Target="fonts/Ubuntu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Ubuntu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Ubuntu-italic.fntdata"/><Relationship Id="rId14" Type="http://schemas.openxmlformats.org/officeDocument/2006/relationships/slide" Target="slides/slide7.xml"/><Relationship Id="rId58" Type="http://schemas.openxmlformats.org/officeDocument/2006/relationships/font" Target="fonts/Ubuntu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00784431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e00784431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36c4afcb9_0_1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36c4afcb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3019fee8a_0_6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3019fee8a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36c4afcb9_0_3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36c4afcb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36c4afcb9_0_3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36c4afcb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6c4afcb9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36c4afcb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d912802bb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d912802b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d912802bb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d912802b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d912802bb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d912802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912802bb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912802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d979f26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2d979f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36c4afcb9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36c4afc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36c4afcb9_0_3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36c4afcb9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36c4afcb9_0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36c4afcb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f27d8fb8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f27d8fb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36c4afcb9_0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36c4afcb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3019fee8a_0_7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3019fee8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36c4afcb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36c4afcb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36c4afcb9_0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36c4afcb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36c4afcb9_0_3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36c4afcb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f27d8fb8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f27d8fb8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36c4afcb9_0_3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36c4afcb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3019fee8a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3019fee8a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cd912802b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cd912802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3019fee8a_0_6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3019fee8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36c4afcb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36c4afcb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d912802b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d912802b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27d8fb8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f27d8fb8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36c4afcb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a36c4afcb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d912802bb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d912802b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1db0d22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1db0d22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1251015a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1251015a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36c4afcb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36c4afcb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6c4afcb9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6c4afcb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1db0d2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1db0d2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36c4afcb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36c4afcb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d912802b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d912802b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6191af6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6191af6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36c4afcb9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36c4afcb9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bff142d2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bff142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d912802bb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d912802b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3019fee8a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3019fee8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36c4afcb9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36c4afcb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26ef5be5a_0_9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26ef5be5a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d912802bb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d912802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d912802bb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d912802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d912802bb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d912802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d912802bb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d912802b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6c4afcb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6c4afcb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hyperlink" Target="http://imatge-upc.github.io/telecombcn-2016-dlcv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2.png"/><Relationship Id="rId4" Type="http://schemas.openxmlformats.org/officeDocument/2006/relationships/hyperlink" Target="mailto:amaia.salvador@upc.edu" TargetMode="External"/><Relationship Id="rId5" Type="http://schemas.openxmlformats.org/officeDocument/2006/relationships/image" Target="../media/image21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ol 1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ol 2">
  <p:cSld name="TITLE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ctrTitle"/>
          </p:nvPr>
        </p:nvSpPr>
        <p:spPr>
          <a:xfrm>
            <a:off x="4076850" y="1573900"/>
            <a:ext cx="4755300" cy="12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4076850" y="1044175"/>
            <a:ext cx="4755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None/>
              <a:defRPr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SummerSchoolDeepLearningBarcelona.jpg"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3542375" cy="47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/>
        </p:nvSpPr>
        <p:spPr>
          <a:xfrm>
            <a:off x="1180338" y="4722450"/>
            <a:ext cx="1181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[course site]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Ubuntu"/>
              <a:buNone/>
              <a:defRPr sz="3600"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2800"/>
              <a:buFont typeface="Ubuntu"/>
              <a:buNone/>
              <a:defRPr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2800"/>
              <a:buFont typeface="Ubuntu"/>
              <a:buNone/>
              <a:defRPr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2800"/>
              <a:buFont typeface="Ubuntu"/>
              <a:buNone/>
              <a:defRPr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2400"/>
              <a:buFont typeface="Ubuntu"/>
              <a:buNone/>
              <a:defRPr sz="2400"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4800"/>
              <a:buFont typeface="Ubuntu"/>
              <a:buNone/>
              <a:defRPr sz="4800"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ght DL">
  <p:cSld name="TITLE_1">
    <p:bg>
      <p:bgPr>
        <a:solidFill>
          <a:srgbClr val="ECF0F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8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2" name="Google Shape;11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8"/>
          <p:cNvGrpSpPr/>
          <p:nvPr/>
        </p:nvGrpSpPr>
        <p:grpSpPr>
          <a:xfrm>
            <a:off x="4497741" y="3527597"/>
            <a:ext cx="2716200" cy="1529223"/>
            <a:chOff x="3902638" y="1807134"/>
            <a:chExt cx="2716200" cy="1529223"/>
          </a:xfrm>
        </p:grpSpPr>
        <p:sp>
          <p:nvSpPr>
            <p:cNvPr id="115" name="Google Shape;115;p28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Amaia Salvador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 u="sng">
                  <a:solidFill>
                    <a:schemeClr val="hlink"/>
                  </a:solidFill>
                  <a:latin typeface="Ubuntu"/>
                  <a:ea typeface="Ubuntu"/>
                  <a:cs typeface="Ubuntu"/>
                  <a:sym typeface="Ubuntu"/>
                  <a:hlinkClick r:id="rId4"/>
                </a:rPr>
                <a:t>amaia.salvador@upc.edu</a:t>
              </a: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	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6" name="Google Shape;116;p28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PhD Candidate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Universitat Politècnica de Catalunya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rgbClr val="78909C"/>
                </a:solidFill>
              </a:endParaRPr>
            </a:p>
          </p:txBody>
        </p:sp>
      </p:grpSp>
      <p:sp>
        <p:nvSpPr>
          <p:cNvPr id="117" name="Google Shape;117;p28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amaia.jpg" id="118" name="Google Shape;118;p28"/>
          <p:cNvPicPr preferRelativeResize="0"/>
          <p:nvPr/>
        </p:nvPicPr>
        <p:blipFill rotWithShape="1">
          <a:blip r:embed="rId5">
            <a:alphaModFix/>
          </a:blip>
          <a:srcRect b="24468" l="0" r="0" t="3944"/>
          <a:stretch/>
        </p:blipFill>
        <p:spPr>
          <a:xfrm>
            <a:off x="3137625" y="3330700"/>
            <a:ext cx="1241201" cy="133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3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32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0" name="Google Shape;150;p3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D6A43"/>
              </a:buClr>
              <a:buSzPts val="2800"/>
              <a:buFont typeface="Ubuntu"/>
              <a:buNone/>
              <a:defRPr sz="2800">
                <a:solidFill>
                  <a:srgbClr val="ED6A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Char char="●"/>
              <a:defRPr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○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■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46" name="Google Shape;14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47" name="Google Shape;147;p3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95300" y="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703.03130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jalammar.github.io/illustrated-transformer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proceedings.neurips.cc/paper/2017/hash/3f5ee243547dee91fbd053c1c4a845aa-Abstrac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://jalammar.github.io/illustrated-transformer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hyperlink" Target="http://jalammar.github.io/illustrated-transformer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://jalammar.github.io/illustrated-transformer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://jalammar.github.io/illustrated-transform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hyperlink" Target="http://jalammar.github.io/illustrated-transformer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abs/1805.08318" TargetMode="External"/><Relationship Id="rId4" Type="http://schemas.openxmlformats.org/officeDocument/2006/relationships/hyperlink" Target="https://icml.cc/Conferences/2019/ScheduleMultitrack?event=4620" TargetMode="External"/><Relationship Id="rId5" Type="http://schemas.openxmlformats.org/officeDocument/2006/relationships/image" Target="../media/image17.png"/><Relationship Id="rId6" Type="http://schemas.openxmlformats.org/officeDocument/2006/relationships/hyperlink" Target="https://towardsdatascience.com/building-your-own-self-attention-gans-e8c9b9fe8e5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hyperlink" Target="http://jalammar.github.io/illustrated-transformer/" TargetMode="External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1906.05714" TargetMode="External"/><Relationship Id="rId4" Type="http://schemas.openxmlformats.org/officeDocument/2006/relationships/hyperlink" Target="https://github.com/jessevig/bertviz" TargetMode="External"/><Relationship Id="rId5" Type="http://schemas.openxmlformats.org/officeDocument/2006/relationships/hyperlink" Target="https://twitter.com/verycourt/status/1380544436803866624" TargetMode="External"/><Relationship Id="rId6" Type="http://schemas.openxmlformats.org/officeDocument/2006/relationships/image" Target="../media/image3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jbcordonnier.com/posts/attention-cnn/" TargetMode="External"/><Relationship Id="rId4" Type="http://schemas.openxmlformats.org/officeDocument/2006/relationships/hyperlink" Target="https://twitter.com/jb_cordonnier/status/1215581826187743232" TargetMode="External"/><Relationship Id="rId5" Type="http://schemas.openxmlformats.org/officeDocument/2006/relationships/hyperlink" Target="https://github.com/epfml/attention-cnn/blob/master/README.md" TargetMode="External"/><Relationship Id="rId6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cs.upc.edu/~ppau/XAI/XAI_transformer/" TargetMode="External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roceedings.neurips.cc/paper/2017/hash/3f5ee243547dee91fbd053c1c4a845aa-Abstract.html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roceedings.neurips.cc/paper/2017/hash/3f5ee243547dee91fbd053c1c4a845aa-Abstract.html" TargetMode="External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proceedings.neurips.cc/paper/2017/hash/3f5ee243547dee91fbd053c1c4a845aa-Abstract.html" TargetMode="External"/><Relationship Id="rId4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gif"/><Relationship Id="rId4" Type="http://schemas.openxmlformats.org/officeDocument/2006/relationships/hyperlink" Target="https://arxiv.org/abs/1906.05714" TargetMode="External"/><Relationship Id="rId5" Type="http://schemas.openxmlformats.org/officeDocument/2006/relationships/hyperlink" Target="https://github.com/jessevig/bertviz" TargetMode="External"/><Relationship Id="rId6" Type="http://schemas.openxmlformats.org/officeDocument/2006/relationships/hyperlink" Target="https://twitter.com/verycourt/status/1380544436803866624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cs.upc.edu/~ppau/XAI/XAI_transformer/" TargetMode="External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gif"/><Relationship Id="rId4" Type="http://schemas.openxmlformats.org/officeDocument/2006/relationships/hyperlink" Target="https://arxiv.org/abs/2010.11929" TargetMode="External"/><Relationship Id="rId5" Type="http://schemas.openxmlformats.org/officeDocument/2006/relationships/hyperlink" Target="https://ai.googleblog.com/2020/12/transformers-for-image-recognition-at.html" TargetMode="External"/><Relationship Id="rId6" Type="http://schemas.openxmlformats.org/officeDocument/2006/relationships/hyperlink" Target="https://github.com/google-research/vision_transformer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huggingface.co/EleutherAI/gpt-neo-2.7B" TargetMode="External"/><Relationship Id="rId4" Type="http://schemas.openxmlformats.org/officeDocument/2006/relationships/hyperlink" Target="https://huggingface.co/transformers/quickstart.html" TargetMode="External"/><Relationship Id="rId5" Type="http://schemas.openxmlformats.org/officeDocument/2006/relationships/hyperlink" Target="https://github.com/karpathy/minGPT" TargetMode="External"/><Relationship Id="rId6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5vcj8kSwBCY" TargetMode="External"/><Relationship Id="rId4" Type="http://schemas.openxmlformats.org/officeDocument/2006/relationships/image" Target="../media/image35.jpg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s://arxiv.org/abs/1802.05751" TargetMode="External"/><Relationship Id="rId10" Type="http://schemas.openxmlformats.org/officeDocument/2006/relationships/hyperlink" Target="https://arxiv.org/abs/1601.06733" TargetMode="External"/><Relationship Id="rId13" Type="http://schemas.openxmlformats.org/officeDocument/2006/relationships/hyperlink" Target="https://arxiv.org/abs/1805.08318" TargetMode="External"/><Relationship Id="rId12" Type="http://schemas.openxmlformats.org/officeDocument/2006/relationships/hyperlink" Target="http://openaccess.thecvf.com/content_cvpr_2018/html/Wang_Non-Local_Neural_Networks_CVPR_2018_paper.html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ruder.io/deep-learning-nlp-best-practices/index.html#attention" TargetMode="External"/><Relationship Id="rId4" Type="http://schemas.openxmlformats.org/officeDocument/2006/relationships/hyperlink" Target="https://distill.pub/2016/augmented-rnns/" TargetMode="External"/><Relationship Id="rId9" Type="http://schemas.openxmlformats.org/officeDocument/2006/relationships/hyperlink" Target="https://twitter.com/sindero/status/1207981416874741763?s=21" TargetMode="External"/><Relationship Id="rId14" Type="http://schemas.openxmlformats.org/officeDocument/2006/relationships/hyperlink" Target="https://icml.cc/Conferences/2019/ScheduleMultitrack?event=4620" TargetMode="External"/><Relationship Id="rId5" Type="http://schemas.openxmlformats.org/officeDocument/2006/relationships/hyperlink" Target="https://twitter.com/francoisfleuret/status/1263516788479922176?s=21" TargetMode="External"/><Relationship Id="rId6" Type="http://schemas.openxmlformats.org/officeDocument/2006/relationships/hyperlink" Target="https://twitter.com/chriswolfvision/status/1373731080671477761?s=21" TargetMode="External"/><Relationship Id="rId7" Type="http://schemas.openxmlformats.org/officeDocument/2006/relationships/hyperlink" Target="https://arxiv.org/abs/2006.16236" TargetMode="External"/><Relationship Id="rId8" Type="http://schemas.openxmlformats.org/officeDocument/2006/relationships/hyperlink" Target="https://openreview.net/forum?id=rylnK6VtDH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earningturtle.github.io/Blog/posts/attention_another_perspective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://web.stanford.edu/class/cs224n/index.html#coursewor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earningturtle.github.io/Blog/posts/attention_another_perspective_part2/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/>
          <p:nvPr/>
        </p:nvSpPr>
        <p:spPr>
          <a:xfrm>
            <a:off x="-15875" y="1438275"/>
            <a:ext cx="9159900" cy="2121600"/>
          </a:xfrm>
          <a:prstGeom prst="rect">
            <a:avLst/>
          </a:prstGeom>
          <a:solidFill>
            <a:srgbClr val="00B4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</a:rPr>
              <a:t>Lecture 7b</a:t>
            </a:r>
            <a:endParaRPr b="1">
              <a:solidFill>
                <a:srgbClr val="FFFFFF"/>
              </a:solidFill>
            </a:endParaRPr>
          </a:p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ca" sz="3500">
                <a:solidFill>
                  <a:srgbClr val="FFFFFF"/>
                </a:solidFill>
              </a:rPr>
              <a:t>The Transformer</a:t>
            </a:r>
            <a:endParaRPr b="1" sz="3500">
              <a:solidFill>
                <a:srgbClr val="FFFFFF"/>
              </a:solidFill>
            </a:endParaRPr>
          </a:p>
        </p:txBody>
      </p:sp>
      <p:sp>
        <p:nvSpPr>
          <p:cNvPr id="156" name="Google Shape;156;p38"/>
          <p:cNvSpPr txBox="1"/>
          <p:nvPr/>
        </p:nvSpPr>
        <p:spPr>
          <a:xfrm>
            <a:off x="546100" y="3205500"/>
            <a:ext cx="617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in Big Data Solutions 20</a:t>
            </a:r>
            <a:r>
              <a:rPr b="1" lang="ca">
                <a:solidFill>
                  <a:schemeClr val="lt1"/>
                </a:solidFill>
              </a:rPr>
              <a:t>20</a:t>
            </a:r>
            <a:r>
              <a:rPr b="1" i="0" lang="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b="1" lang="ca">
                <a:solidFill>
                  <a:schemeClr val="lt1"/>
                </a:solidFill>
              </a:rPr>
              <a:t>21</a:t>
            </a:r>
            <a:r>
              <a:rPr b="1" i="0" lang="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Artificial Intelligence</a:t>
            </a:r>
            <a:endParaRPr/>
          </a:p>
        </p:txBody>
      </p:sp>
      <p:pic>
        <p:nvPicPr>
          <p:cNvPr descr="Logo-BTS.jpg" id="157" name="Google Shape;1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77403"/>
            <a:ext cx="1650206" cy="36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6767" y="2049660"/>
            <a:ext cx="898922" cy="89892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8"/>
          <p:cNvSpPr txBox="1"/>
          <p:nvPr/>
        </p:nvSpPr>
        <p:spPr>
          <a:xfrm>
            <a:off x="2476864" y="3960410"/>
            <a:ext cx="1690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 Giró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xavier.giro@bts.tech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" y="3559863"/>
            <a:ext cx="1543500" cy="15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38" name="Google Shape;238;p47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39" name="Google Shape;239;p47"/>
          <p:cNvSpPr txBox="1"/>
          <p:nvPr/>
        </p:nvSpPr>
        <p:spPr>
          <a:xfrm>
            <a:off x="34175" y="4615375"/>
            <a:ext cx="8733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Lin, Z., Feng, M., Santos, C. N. D., Yu, M., Xiang, B., Zhou, B., &amp; Bengio, Y.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 structured self-attentive sentence embedding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ICLR 2017.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0" name="Google Shape;240;p47"/>
          <p:cNvPicPr preferRelativeResize="0"/>
          <p:nvPr/>
        </p:nvPicPr>
        <p:blipFill rotWithShape="1">
          <a:blip r:embed="rId4">
            <a:alphaModFix/>
          </a:blip>
          <a:srcRect b="4870" l="0" r="0" t="0"/>
          <a:stretch/>
        </p:blipFill>
        <p:spPr>
          <a:xfrm>
            <a:off x="3173249" y="1009176"/>
            <a:ext cx="3896525" cy="35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/>
        </p:nvSpPr>
        <p:spPr>
          <a:xfrm>
            <a:off x="122825" y="2894175"/>
            <a:ext cx="2264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Figure: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Jay Alammar,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“The Illustrated Transformer”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2" name="Google Shape;242;p47"/>
          <p:cNvSpPr txBox="1"/>
          <p:nvPr/>
        </p:nvSpPr>
        <p:spPr>
          <a:xfrm>
            <a:off x="188400" y="630325"/>
            <a:ext cx="87336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Self-attention refers to attending to other elements from the SAME sequence.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48" name="Google Shape;248;p48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49" name="Google Shape;249;p48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0" name="Google Shape;2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27" y="725925"/>
            <a:ext cx="5142648" cy="400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/>
        </p:nvSpPr>
        <p:spPr>
          <a:xfrm>
            <a:off x="6060325" y="1405600"/>
            <a:ext cx="27735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Query (Q)</a:t>
            </a:r>
            <a:endParaRPr>
              <a:solidFill>
                <a:srgbClr val="FF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g(x) = </a:t>
            </a:r>
            <a:r>
              <a:rPr lang="ca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baseline="30000" lang="ca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ca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Key (K)</a:t>
            </a:r>
            <a:endParaRPr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f(x) = </a:t>
            </a:r>
            <a:r>
              <a:rPr lang="ca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K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x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Value (V)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h(x) = </a:t>
            </a: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x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FF00FF"/>
                </a:solidFill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ca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K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r>
              <a:rPr baseline="30000"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are </a:t>
            </a:r>
            <a:r>
              <a:rPr b="1" lang="ca">
                <a:latin typeface="Ubuntu"/>
                <a:ea typeface="Ubuntu"/>
                <a:cs typeface="Ubuntu"/>
                <a:sym typeface="Ubuntu"/>
              </a:rPr>
              <a:t>projection layers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ca" u="sng">
                <a:latin typeface="Ubuntu"/>
                <a:ea typeface="Ubuntu"/>
                <a:cs typeface="Ubuntu"/>
                <a:sym typeface="Ubuntu"/>
              </a:rPr>
              <a:t>shared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across all words.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57" name="Google Shape;257;p49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58" name="Google Shape;258;p49"/>
          <p:cNvSpPr/>
          <p:nvPr/>
        </p:nvSpPr>
        <p:spPr>
          <a:xfrm>
            <a:off x="204575" y="663850"/>
            <a:ext cx="8551500" cy="7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Which steps are necessary to compute the contextual representation of a word embedding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in a sequences of four words embeddings (e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)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9" name="Google Shape;259;p49"/>
          <p:cNvPicPr preferRelativeResize="0"/>
          <p:nvPr/>
        </p:nvPicPr>
        <p:blipFill rotWithShape="1">
          <a:blip r:embed="rId3">
            <a:alphaModFix/>
          </a:blip>
          <a:srcRect b="0" l="0" r="65632" t="62923"/>
          <a:stretch/>
        </p:blipFill>
        <p:spPr>
          <a:xfrm>
            <a:off x="1319375" y="3475575"/>
            <a:ext cx="2187224" cy="13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/>
        </p:nvSpPr>
        <p:spPr>
          <a:xfrm>
            <a:off x="366900" y="1714500"/>
            <a:ext cx="8332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A (scaled) dot-product is computed between each pair of word embeddings (eg. e</a:t>
            </a:r>
            <a:r>
              <a:rPr baseline="-25000" lang="ca" sz="1800"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and e</a:t>
            </a:r>
            <a:r>
              <a:rPr baseline="-25000" lang="ca" sz="1800"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)...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1" name="Google Shape;261;p49"/>
          <p:cNvSpPr txBox="1"/>
          <p:nvPr/>
        </p:nvSpPr>
        <p:spPr>
          <a:xfrm>
            <a:off x="-7025" y="4636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#Transformer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Vaswani, A., Shazeer, N., Parmar, N., Uszkoreit, J., Jones, L., Gomez, A. N., ... &amp; Polosukhin, I.. </a:t>
            </a:r>
            <a:r>
              <a:rPr lang="ca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NeurIPS 2017.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67" name="Google Shape;267;p50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268" name="Google Shape;268;p50"/>
          <p:cNvPicPr preferRelativeResize="0"/>
          <p:nvPr/>
        </p:nvPicPr>
        <p:blipFill rotWithShape="1">
          <a:blip r:embed="rId3">
            <a:alphaModFix/>
          </a:blip>
          <a:srcRect b="0" l="0" r="0" t="41069"/>
          <a:stretch/>
        </p:blipFill>
        <p:spPr>
          <a:xfrm>
            <a:off x="1319375" y="2678299"/>
            <a:ext cx="6364102" cy="21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/>
          <p:nvPr/>
        </p:nvSpPr>
        <p:spPr>
          <a:xfrm>
            <a:off x="204575" y="663850"/>
            <a:ext cx="8551500" cy="7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Which steps are necessary to compute the contextual representation of a word embedding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in a sequences of four words embeddings (e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)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Google Shape;270;p50"/>
          <p:cNvSpPr txBox="1"/>
          <p:nvPr/>
        </p:nvSpPr>
        <p:spPr>
          <a:xfrm>
            <a:off x="366900" y="1714500"/>
            <a:ext cx="8332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… a softmax layer normalizes the attention scores to obtain the attention distribution...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76" name="Google Shape;276;p51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277" name="Google Shape;2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375" y="1408625"/>
            <a:ext cx="6364102" cy="36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/>
          <p:nvPr/>
        </p:nvSpPr>
        <p:spPr>
          <a:xfrm>
            <a:off x="204575" y="663850"/>
            <a:ext cx="8551500" cy="7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Which steps are necessary to compute the contextual representation of a word embedding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in a sequences of four words embeddings (e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, e</a:t>
            </a:r>
            <a:r>
              <a:rPr baseline="-25000"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4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)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6378200" y="1531050"/>
            <a:ext cx="25257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...the same word embeddings are combined to obtain the contextual representation e</a:t>
            </a:r>
            <a:r>
              <a:rPr baseline="-25000" lang="ca"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’.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85" name="Google Shape;285;p52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86" name="Google Shape;286;p52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575" y="706025"/>
            <a:ext cx="6139464" cy="3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93" name="Google Shape;293;p53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525" y="866775"/>
            <a:ext cx="65246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1" name="Google Shape;301;p54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650" y="781250"/>
            <a:ext cx="6150182" cy="38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9" name="Google Shape;309;p55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310" name="Google Shape;310;p55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1" name="Google Shape;3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075" y="724825"/>
            <a:ext cx="4075337" cy="38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7" name="Google Shape;317;p56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318" name="Google Shape;318;p56"/>
          <p:cNvPicPr preferRelativeResize="0"/>
          <p:nvPr/>
        </p:nvPicPr>
        <p:blipFill rotWithShape="1">
          <a:blip r:embed="rId3">
            <a:alphaModFix/>
          </a:blip>
          <a:srcRect b="41880" l="0" r="62671" t="0"/>
          <a:stretch/>
        </p:blipFill>
        <p:spPr>
          <a:xfrm>
            <a:off x="152400" y="781250"/>
            <a:ext cx="2387600" cy="21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6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66" name="Google Shape;166;p39"/>
          <p:cNvSpPr txBox="1"/>
          <p:nvPr>
            <p:ph type="title"/>
          </p:nvPr>
        </p:nvSpPr>
        <p:spPr>
          <a:xfrm>
            <a:off x="43850" y="111900"/>
            <a:ext cx="77286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  <a:latin typeface="Lato"/>
                <a:ea typeface="Lato"/>
                <a:cs typeface="Lato"/>
                <a:sym typeface="Lato"/>
              </a:rPr>
              <a:t>Acknowledgments</a:t>
            </a:r>
            <a:endParaRPr b="1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50" y="3723150"/>
            <a:ext cx="1099274" cy="109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0" y="1663100"/>
            <a:ext cx="1064346" cy="12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9"/>
          <p:cNvSpPr txBox="1"/>
          <p:nvPr/>
        </p:nvSpPr>
        <p:spPr>
          <a:xfrm>
            <a:off x="1634300" y="1635802"/>
            <a:ext cx="2716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Marta R. Costa-jussà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Google Shape;170;p39"/>
          <p:cNvSpPr txBox="1"/>
          <p:nvPr/>
        </p:nvSpPr>
        <p:spPr>
          <a:xfrm>
            <a:off x="1634300" y="2309426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2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8909C"/>
              </a:solidFill>
            </a:endParaRPr>
          </a:p>
        </p:txBody>
      </p:sp>
      <p:pic>
        <p:nvPicPr>
          <p:cNvPr id="171" name="Google Shape;1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925" y="1748624"/>
            <a:ext cx="1241200" cy="12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/>
        </p:nvSpPr>
        <p:spPr>
          <a:xfrm>
            <a:off x="6176625" y="1668340"/>
            <a:ext cx="2716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Carlos Escolano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" name="Google Shape;173;p39"/>
          <p:cNvSpPr txBox="1"/>
          <p:nvPr/>
        </p:nvSpPr>
        <p:spPr>
          <a:xfrm>
            <a:off x="6176625" y="2309414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PhD Candidate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2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78909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25" name="Google Shape;325;p57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326" name="Google Shape;326;p57"/>
          <p:cNvPicPr preferRelativeResize="0"/>
          <p:nvPr/>
        </p:nvPicPr>
        <p:blipFill rotWithShape="1">
          <a:blip r:embed="rId3">
            <a:alphaModFix/>
          </a:blip>
          <a:srcRect b="41880" l="0" r="33328" t="0"/>
          <a:stretch/>
        </p:blipFill>
        <p:spPr>
          <a:xfrm>
            <a:off x="152400" y="781250"/>
            <a:ext cx="4264374" cy="21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7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3" name="Google Shape;333;p58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334" name="Google Shape;3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81250"/>
            <a:ext cx="6396126" cy="36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8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58"/>
          <p:cNvSpPr/>
          <p:nvPr/>
        </p:nvSpPr>
        <p:spPr>
          <a:xfrm>
            <a:off x="5689350" y="1700500"/>
            <a:ext cx="10287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343" name="Google Shape;343;p59"/>
          <p:cNvPicPr preferRelativeResize="0"/>
          <p:nvPr/>
        </p:nvPicPr>
        <p:blipFill rotWithShape="1">
          <a:blip r:embed="rId3">
            <a:alphaModFix/>
          </a:blip>
          <a:srcRect b="39675" l="0" r="0" t="0"/>
          <a:stretch/>
        </p:blipFill>
        <p:spPr>
          <a:xfrm>
            <a:off x="152400" y="781250"/>
            <a:ext cx="6396126" cy="22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9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0" name="Google Shape;350;p60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(or intra-Attention)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351" name="Google Shape;351;p60"/>
          <p:cNvPicPr preferRelativeResize="0"/>
          <p:nvPr/>
        </p:nvPicPr>
        <p:blipFill rotWithShape="1">
          <a:blip r:embed="rId3">
            <a:alphaModFix/>
          </a:blip>
          <a:srcRect b="42528" l="0" r="0" t="0"/>
          <a:stretch/>
        </p:blipFill>
        <p:spPr>
          <a:xfrm>
            <a:off x="152400" y="781250"/>
            <a:ext cx="6396126" cy="21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0926" y="1009850"/>
            <a:ext cx="2242696" cy="372956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60"/>
          <p:cNvSpPr txBox="1"/>
          <p:nvPr/>
        </p:nvSpPr>
        <p:spPr>
          <a:xfrm>
            <a:off x="6709825" y="296325"/>
            <a:ext cx="2242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Ubuntu"/>
                <a:ea typeface="Ubuntu"/>
                <a:cs typeface="Ubuntu"/>
                <a:sym typeface="Ubuntu"/>
              </a:rPr>
              <a:t>Scaled dot-product attention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60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60" name="Google Shape;360;p61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Study case: </a:t>
            </a:r>
            <a:r>
              <a:rPr b="1" lang="ca">
                <a:solidFill>
                  <a:srgbClr val="FF6633"/>
                </a:solidFill>
              </a:rPr>
              <a:t>Self-Attention in images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361" name="Google Shape;361;p61"/>
          <p:cNvSpPr txBox="1"/>
          <p:nvPr/>
        </p:nvSpPr>
        <p:spPr>
          <a:xfrm>
            <a:off x="34175" y="4615375"/>
            <a:ext cx="8733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#SAGAN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Zhang, Han, Ian Goodfellow, Dimitris Metaxas, and Augustus Odena. </a:t>
            </a:r>
            <a:r>
              <a:rPr lang="ca" sz="12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"Self-attention generative adversarial networks."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ICML 2019.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[video]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2" name="Google Shape;36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100" y="682575"/>
            <a:ext cx="6877778" cy="36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1"/>
          <p:cNvSpPr txBox="1"/>
          <p:nvPr/>
        </p:nvSpPr>
        <p:spPr>
          <a:xfrm>
            <a:off x="168900" y="3769350"/>
            <a:ext cx="18348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Figure: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Frank Xu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369" name="Google Shape;369;p62"/>
          <p:cNvSpPr txBox="1"/>
          <p:nvPr/>
        </p:nvSpPr>
        <p:spPr>
          <a:xfrm>
            <a:off x="181200" y="860875"/>
            <a:ext cx="8700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Motivation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Self-attention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b="1" lang="ca" sz="2400">
                <a:latin typeface="Ubuntu"/>
                <a:ea typeface="Ubuntu"/>
                <a:cs typeface="Ubuntu"/>
                <a:sym typeface="Ubuntu"/>
              </a:rPr>
              <a:t>Multi-head Self-Attention (MHSA)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6" name="Google Shape;376;p63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Multi-Head Self-Attention (MHSA)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377" name="Google Shape;377;p63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8" name="Google Shape;378;p63"/>
          <p:cNvSpPr txBox="1"/>
          <p:nvPr/>
        </p:nvSpPr>
        <p:spPr>
          <a:xfrm>
            <a:off x="234725" y="685800"/>
            <a:ext cx="8332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In vanilla self-attention, a single set of projection matrices W</a:t>
            </a:r>
            <a:r>
              <a:rPr baseline="30000" lang="ca" sz="1800">
                <a:latin typeface="Ubuntu"/>
                <a:ea typeface="Ubuntu"/>
                <a:cs typeface="Ubuntu"/>
                <a:sym typeface="Ubuntu"/>
              </a:rPr>
              <a:t>Q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, W</a:t>
            </a:r>
            <a:r>
              <a:rPr baseline="30000" lang="ca" sz="1800">
                <a:latin typeface="Ubuntu"/>
                <a:ea typeface="Ubuntu"/>
                <a:cs typeface="Ubuntu"/>
                <a:sym typeface="Ubuntu"/>
              </a:rPr>
              <a:t>K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, W</a:t>
            </a:r>
            <a:r>
              <a:rPr baseline="30000" lang="ca" sz="1800">
                <a:latin typeface="Ubuntu"/>
                <a:ea typeface="Ubuntu"/>
                <a:cs typeface="Ubuntu"/>
                <a:sym typeface="Ubuntu"/>
              </a:rPr>
              <a:t>V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is used.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9" name="Google Shape;3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1431000"/>
            <a:ext cx="74866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85" name="Google Shape;385;p64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6" name="Google Shape;386;p64"/>
          <p:cNvSpPr txBox="1"/>
          <p:nvPr/>
        </p:nvSpPr>
        <p:spPr>
          <a:xfrm>
            <a:off x="158525" y="609600"/>
            <a:ext cx="873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In multi-head self-attention, mutiple sets of projection matrices are used, and can provide </a:t>
            </a:r>
            <a:r>
              <a:rPr lang="ca" sz="1800" u="sng">
                <a:latin typeface="Ubuntu"/>
                <a:ea typeface="Ubuntu"/>
                <a:cs typeface="Ubuntu"/>
                <a:sym typeface="Ubuntu"/>
              </a:rPr>
              <a:t>different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contextual representations for the same input token.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7" name="Google Shape;3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63" y="1431900"/>
            <a:ext cx="4974726" cy="33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4"/>
          <p:cNvPicPr preferRelativeResize="0"/>
          <p:nvPr/>
        </p:nvPicPr>
        <p:blipFill rotWithShape="1">
          <a:blip r:embed="rId5">
            <a:alphaModFix/>
          </a:blip>
          <a:srcRect b="0" l="0" r="0" t="32759"/>
          <a:stretch/>
        </p:blipFill>
        <p:spPr>
          <a:xfrm>
            <a:off x="6077150" y="2445775"/>
            <a:ext cx="2514301" cy="22174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9" name="Google Shape;389;p64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Multi-Head Self-Attention (MHSA)</a:t>
            </a:r>
            <a:endParaRPr b="1">
              <a:solidFill>
                <a:srgbClr val="FF663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95" name="Google Shape;395;p65"/>
          <p:cNvSpPr txBox="1"/>
          <p:nvPr/>
        </p:nvSpPr>
        <p:spPr>
          <a:xfrm>
            <a:off x="158525" y="609600"/>
            <a:ext cx="873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The multi-headded self-attended E’</a:t>
            </a:r>
            <a:r>
              <a:rPr baseline="-25000" lang="ca" sz="1800"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matrixes are concatenated: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6" name="Google Shape;396;p65"/>
          <p:cNvPicPr preferRelativeResize="0"/>
          <p:nvPr/>
        </p:nvPicPr>
        <p:blipFill rotWithShape="1">
          <a:blip r:embed="rId3">
            <a:alphaModFix/>
          </a:blip>
          <a:srcRect b="0" l="0" r="20306" t="13651"/>
          <a:stretch/>
        </p:blipFill>
        <p:spPr>
          <a:xfrm>
            <a:off x="2850" y="1185775"/>
            <a:ext cx="5833450" cy="338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5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8" name="Google Shape;398;p65"/>
          <p:cNvPicPr preferRelativeResize="0"/>
          <p:nvPr/>
        </p:nvPicPr>
        <p:blipFill rotWithShape="1">
          <a:blip r:embed="rId5">
            <a:alphaModFix/>
          </a:blip>
          <a:srcRect b="0" l="0" r="0" t="17450"/>
          <a:stretch/>
        </p:blipFill>
        <p:spPr>
          <a:xfrm>
            <a:off x="6516800" y="1454625"/>
            <a:ext cx="2448800" cy="265145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5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Multi-Head Self-Attention (MHSA)</a:t>
            </a:r>
            <a:endParaRPr b="1">
              <a:solidFill>
                <a:srgbClr val="FF663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5" name="Google Shape;405;p66"/>
          <p:cNvSpPr txBox="1"/>
          <p:nvPr/>
        </p:nvSpPr>
        <p:spPr>
          <a:xfrm>
            <a:off x="158525" y="609600"/>
            <a:ext cx="87336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A fully connected layer on top combines everything in a new E’.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6" name="Google Shape;406;p66"/>
          <p:cNvPicPr preferRelativeResize="0"/>
          <p:nvPr/>
        </p:nvPicPr>
        <p:blipFill rotWithShape="1">
          <a:blip r:embed="rId3">
            <a:alphaModFix/>
          </a:blip>
          <a:srcRect b="0" l="0" r="0" t="13382"/>
          <a:stretch/>
        </p:blipFill>
        <p:spPr>
          <a:xfrm>
            <a:off x="688650" y="1480075"/>
            <a:ext cx="7319550" cy="33961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6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8" name="Google Shape;40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6696" y="205796"/>
            <a:ext cx="1667200" cy="21867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66"/>
          <p:cNvSpPr/>
          <p:nvPr/>
        </p:nvSpPr>
        <p:spPr>
          <a:xfrm>
            <a:off x="7673250" y="272925"/>
            <a:ext cx="965700" cy="34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6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Multi-Head Self-Attention (MHSA)</a:t>
            </a:r>
            <a:endParaRPr b="1">
              <a:solidFill>
                <a:srgbClr val="FF663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179" name="Google Shape;179;p40"/>
          <p:cNvSpPr txBox="1"/>
          <p:nvPr/>
        </p:nvSpPr>
        <p:spPr>
          <a:xfrm>
            <a:off x="181200" y="860875"/>
            <a:ext cx="8700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b="1" lang="ca" sz="2400">
                <a:latin typeface="Ubuntu"/>
                <a:ea typeface="Ubuntu"/>
                <a:cs typeface="Ubuntu"/>
                <a:sym typeface="Ubuntu"/>
              </a:rPr>
              <a:t>Reminders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0" name="Google Shape;18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Multi-head Self-Attention</a:t>
            </a:r>
            <a:r>
              <a:rPr b="1" lang="ca"/>
              <a:t>: Visualization</a:t>
            </a:r>
            <a:endParaRPr b="1"/>
          </a:p>
        </p:txBody>
      </p:sp>
      <p:sp>
        <p:nvSpPr>
          <p:cNvPr id="416" name="Google Shape;41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17" name="Google Shape;417;p67"/>
          <p:cNvSpPr txBox="1"/>
          <p:nvPr/>
        </p:nvSpPr>
        <p:spPr>
          <a:xfrm>
            <a:off x="-7025" y="471260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#BertViz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Vig, Jesse.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/>
              </a:rPr>
              <a:t>"A multiscale visualization of attention in the transformer model."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ACL 2019. [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4"/>
              </a:rPr>
              <a:t>code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] [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5"/>
              </a:rPr>
              <a:t>tweet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8" name="Google Shape;41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2613" y="725100"/>
            <a:ext cx="4358769" cy="38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7"/>
          <p:cNvSpPr/>
          <p:nvPr/>
        </p:nvSpPr>
        <p:spPr>
          <a:xfrm>
            <a:off x="1636150" y="893300"/>
            <a:ext cx="690600" cy="62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7"/>
          <p:cNvSpPr txBox="1"/>
          <p:nvPr/>
        </p:nvSpPr>
        <p:spPr>
          <a:xfrm>
            <a:off x="122250" y="741875"/>
            <a:ext cx="161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Each colour corresponds to a head.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p67"/>
          <p:cNvSpPr/>
          <p:nvPr/>
        </p:nvSpPr>
        <p:spPr>
          <a:xfrm flipH="1">
            <a:off x="6612325" y="2332300"/>
            <a:ext cx="690600" cy="62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7"/>
          <p:cNvSpPr txBox="1"/>
          <p:nvPr/>
        </p:nvSpPr>
        <p:spPr>
          <a:xfrm>
            <a:off x="7404450" y="1772850"/>
            <a:ext cx="161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3D85C6"/>
                </a:solidFill>
                <a:latin typeface="Ubuntu"/>
                <a:ea typeface="Ubuntu"/>
                <a:cs typeface="Ubuntu"/>
                <a:sym typeface="Ubuntu"/>
              </a:rPr>
              <a:t>Blue: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First head only.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latin typeface="Ubuntu"/>
                <a:ea typeface="Ubuntu"/>
                <a:cs typeface="Ubuntu"/>
                <a:sym typeface="Ubuntu"/>
              </a:rPr>
              <a:t>Multi-color: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Multiple heads.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28" name="Google Shape;428;p68"/>
          <p:cNvSpPr txBox="1"/>
          <p:nvPr>
            <p:ph type="title"/>
          </p:nvPr>
        </p:nvSpPr>
        <p:spPr>
          <a:xfrm>
            <a:off x="-3687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Self-Attention and Convolutional Layers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429" name="Google Shape;429;p68"/>
          <p:cNvSpPr txBox="1"/>
          <p:nvPr/>
        </p:nvSpPr>
        <p:spPr>
          <a:xfrm>
            <a:off x="-42025" y="4615375"/>
            <a:ext cx="873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Cordonnier, J. B., Loukas, A., &amp; Jaggi, M.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On the relationship between self-attention and convolutional layers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ICLR 2020.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[tweet]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[code]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0" name="Google Shape;430;p68"/>
          <p:cNvPicPr preferRelativeResize="0"/>
          <p:nvPr/>
        </p:nvPicPr>
        <p:blipFill rotWithShape="1">
          <a:blip r:embed="rId6">
            <a:alphaModFix/>
          </a:blip>
          <a:srcRect b="0" l="0" r="0" t="18765"/>
          <a:stretch/>
        </p:blipFill>
        <p:spPr>
          <a:xfrm>
            <a:off x="275250" y="752325"/>
            <a:ext cx="8197202" cy="374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436" name="Google Shape;436;p69"/>
          <p:cNvSpPr txBox="1"/>
          <p:nvPr/>
        </p:nvSpPr>
        <p:spPr>
          <a:xfrm>
            <a:off x="181200" y="860875"/>
            <a:ext cx="8700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Motivation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Self-attention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Multi-head 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b="1" lang="ca" sz="2400">
                <a:latin typeface="Ubuntu"/>
                <a:ea typeface="Ubuntu"/>
                <a:cs typeface="Ubuntu"/>
                <a:sym typeface="Ubuntu"/>
              </a:rPr>
              <a:t>Positional Encoding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Positional Encoding</a:t>
            </a:r>
            <a:endParaRPr b="1"/>
          </a:p>
        </p:txBody>
      </p:sp>
      <p:sp>
        <p:nvSpPr>
          <p:cNvPr id="443" name="Google Shape;44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4" name="Google Shape;444;p70"/>
          <p:cNvSpPr txBox="1"/>
          <p:nvPr/>
        </p:nvSpPr>
        <p:spPr>
          <a:xfrm>
            <a:off x="234725" y="685800"/>
            <a:ext cx="8332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Given that the attention mechanism allows accessing all input (and output) tokens, we no longer need a memory through recurrent layers.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5" name="Google Shape;4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850" y="1495200"/>
            <a:ext cx="5764248" cy="35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0"/>
          <p:cNvSpPr/>
          <p:nvPr/>
        </p:nvSpPr>
        <p:spPr>
          <a:xfrm>
            <a:off x="5810250" y="3614750"/>
            <a:ext cx="1953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70"/>
          <p:cNvSpPr/>
          <p:nvPr/>
        </p:nvSpPr>
        <p:spPr>
          <a:xfrm>
            <a:off x="5419725" y="3614750"/>
            <a:ext cx="1953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70"/>
          <p:cNvSpPr/>
          <p:nvPr/>
        </p:nvSpPr>
        <p:spPr>
          <a:xfrm>
            <a:off x="4667250" y="3557625"/>
            <a:ext cx="1668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0"/>
          <p:cNvSpPr/>
          <p:nvPr/>
        </p:nvSpPr>
        <p:spPr>
          <a:xfrm>
            <a:off x="4276650" y="3538550"/>
            <a:ext cx="1668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0"/>
          <p:cNvSpPr/>
          <p:nvPr/>
        </p:nvSpPr>
        <p:spPr>
          <a:xfrm>
            <a:off x="5043488" y="3538550"/>
            <a:ext cx="1668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0"/>
          <p:cNvSpPr/>
          <p:nvPr/>
        </p:nvSpPr>
        <p:spPr>
          <a:xfrm>
            <a:off x="3100325" y="3538550"/>
            <a:ext cx="1668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0"/>
          <p:cNvSpPr/>
          <p:nvPr/>
        </p:nvSpPr>
        <p:spPr>
          <a:xfrm>
            <a:off x="2709875" y="3538550"/>
            <a:ext cx="1668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0"/>
          <p:cNvSpPr/>
          <p:nvPr/>
        </p:nvSpPr>
        <p:spPr>
          <a:xfrm>
            <a:off x="2319425" y="3538550"/>
            <a:ext cx="1953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0"/>
          <p:cNvSpPr/>
          <p:nvPr/>
        </p:nvSpPr>
        <p:spPr>
          <a:xfrm>
            <a:off x="1695525" y="3538550"/>
            <a:ext cx="1953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70"/>
          <p:cNvSpPr/>
          <p:nvPr/>
        </p:nvSpPr>
        <p:spPr>
          <a:xfrm>
            <a:off x="7087800" y="3914800"/>
            <a:ext cx="1953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70"/>
          <p:cNvSpPr/>
          <p:nvPr/>
        </p:nvSpPr>
        <p:spPr>
          <a:xfrm>
            <a:off x="3507600" y="3557625"/>
            <a:ext cx="548700" cy="45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Positional Encoding</a:t>
            </a:r>
            <a:endParaRPr b="1"/>
          </a:p>
        </p:txBody>
      </p:sp>
      <p:sp>
        <p:nvSpPr>
          <p:cNvPr id="462" name="Google Shape;46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63" name="Google Shape;463;p71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4" name="Google Shape;464;p71"/>
          <p:cNvPicPr preferRelativeResize="0"/>
          <p:nvPr/>
        </p:nvPicPr>
        <p:blipFill rotWithShape="1">
          <a:blip r:embed="rId4">
            <a:alphaModFix/>
          </a:blip>
          <a:srcRect b="0" l="0" r="21984" t="18146"/>
          <a:stretch/>
        </p:blipFill>
        <p:spPr>
          <a:xfrm>
            <a:off x="539800" y="1438075"/>
            <a:ext cx="5558923" cy="321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1"/>
          <p:cNvSpPr/>
          <p:nvPr/>
        </p:nvSpPr>
        <p:spPr>
          <a:xfrm>
            <a:off x="204575" y="663850"/>
            <a:ext cx="8551500" cy="7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Where is the relative relation in the sequence encoded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6" name="Google Shape;466;p71"/>
          <p:cNvSpPr/>
          <p:nvPr/>
        </p:nvSpPr>
        <p:spPr>
          <a:xfrm>
            <a:off x="367400" y="2781700"/>
            <a:ext cx="5731200" cy="107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Positional Encoding</a:t>
            </a:r>
            <a:endParaRPr b="1"/>
          </a:p>
        </p:txBody>
      </p:sp>
      <p:sp>
        <p:nvSpPr>
          <p:cNvPr id="472" name="Google Shape;47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73" name="Google Shape;473;p72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74" name="Google Shape;474;p72"/>
          <p:cNvPicPr preferRelativeResize="0"/>
          <p:nvPr/>
        </p:nvPicPr>
        <p:blipFill rotWithShape="1">
          <a:blip r:embed="rId4">
            <a:alphaModFix/>
          </a:blip>
          <a:srcRect b="0" l="0" r="21984" t="18146"/>
          <a:stretch/>
        </p:blipFill>
        <p:spPr>
          <a:xfrm>
            <a:off x="539800" y="1438075"/>
            <a:ext cx="5558923" cy="321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2"/>
          <p:cNvSpPr/>
          <p:nvPr/>
        </p:nvSpPr>
        <p:spPr>
          <a:xfrm>
            <a:off x="204575" y="663850"/>
            <a:ext cx="8551500" cy="7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Where is the relative relation in the sequence encoded</a:t>
            </a: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Positional Encoding</a:t>
            </a:r>
            <a:endParaRPr b="1"/>
          </a:p>
        </p:txBody>
      </p:sp>
      <p:sp>
        <p:nvSpPr>
          <p:cNvPr id="481" name="Google Shape;48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82" name="Google Shape;482;p73"/>
          <p:cNvSpPr txBox="1"/>
          <p:nvPr/>
        </p:nvSpPr>
        <p:spPr>
          <a:xfrm>
            <a:off x="0" y="474990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Maria Ribalta, Pere-Pau Vàzquez,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/>
              </a:rPr>
              <a:t>“Visualization is all you need”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UPC GCED 2020.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174" y="1103225"/>
            <a:ext cx="5335100" cy="35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3"/>
          <p:cNvSpPr txBox="1"/>
          <p:nvPr/>
        </p:nvSpPr>
        <p:spPr>
          <a:xfrm>
            <a:off x="234725" y="685800"/>
            <a:ext cx="83325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Sinusoidal functions are typically used to provide positional encodings.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Positional Encoding</a:t>
            </a:r>
            <a:endParaRPr b="1"/>
          </a:p>
        </p:txBody>
      </p:sp>
      <p:sp>
        <p:nvSpPr>
          <p:cNvPr id="490" name="Google Shape;49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1" name="Google Shape;491;p74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Figure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Jay Alammar,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“The illustrated Transformer”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(2018)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92" name="Google Shape;49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00" y="1574125"/>
            <a:ext cx="8839198" cy="245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498" name="Google Shape;498;p75"/>
          <p:cNvSpPr txBox="1"/>
          <p:nvPr/>
        </p:nvSpPr>
        <p:spPr>
          <a:xfrm>
            <a:off x="181200" y="860875"/>
            <a:ext cx="8700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Motivation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Self-attention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Multi-head 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Positional Encoding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b="1" lang="ca" sz="2400">
                <a:latin typeface="Ubuntu"/>
                <a:ea typeface="Ubuntu"/>
                <a:cs typeface="Ubuntu"/>
                <a:sym typeface="Ubuntu"/>
              </a:rPr>
              <a:t>The Transformer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The Transformer</a:t>
            </a:r>
            <a:endParaRPr b="1"/>
          </a:p>
        </p:txBody>
      </p:sp>
      <p:sp>
        <p:nvSpPr>
          <p:cNvPr id="505" name="Google Shape;50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06" name="Google Shape;506;p76"/>
          <p:cNvSpPr txBox="1"/>
          <p:nvPr/>
        </p:nvSpPr>
        <p:spPr>
          <a:xfrm>
            <a:off x="158525" y="609600"/>
            <a:ext cx="8816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The Transformer was a revolutionary architecture that removed the recurrent layers to process sequences.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Google Shape;507;p76"/>
          <p:cNvSpPr txBox="1"/>
          <p:nvPr/>
        </p:nvSpPr>
        <p:spPr>
          <a:xfrm>
            <a:off x="-7025" y="4636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#Transformer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Vaswani, A., Shazeer, N., Parmar, N., Uszkoreit, J., Jones, L., Gomez, A. N., ... &amp; Polosukhin, I.. </a:t>
            </a:r>
            <a:r>
              <a:rPr lang="ca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NeurIPS 2017.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8" name="Google Shape;50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038" y="1013125"/>
            <a:ext cx="6110513" cy="36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86" name="Google Shape;186;p41"/>
          <p:cNvSpPr txBox="1"/>
          <p:nvPr>
            <p:ph type="title"/>
          </p:nvPr>
        </p:nvSpPr>
        <p:spPr>
          <a:xfrm>
            <a:off x="3932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Reminder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187" name="Google Shape;187;p41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8" name="Google Shape;18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690100"/>
            <a:ext cx="7642866" cy="36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1"/>
          <p:cNvSpPr/>
          <p:nvPr/>
        </p:nvSpPr>
        <p:spPr>
          <a:xfrm>
            <a:off x="3714225" y="1908825"/>
            <a:ext cx="2106300" cy="7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The Transformer</a:t>
            </a:r>
            <a:endParaRPr b="1"/>
          </a:p>
        </p:txBody>
      </p:sp>
      <p:sp>
        <p:nvSpPr>
          <p:cNvPr id="514" name="Google Shape;51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15" name="Google Shape;515;p77"/>
          <p:cNvSpPr txBox="1"/>
          <p:nvPr/>
        </p:nvSpPr>
        <p:spPr>
          <a:xfrm>
            <a:off x="158525" y="609600"/>
            <a:ext cx="8816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The Transformer was a revolutionary architecture that removed the recurrent layers to process sequences.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6" name="Google Shape;516;p77"/>
          <p:cNvSpPr txBox="1"/>
          <p:nvPr/>
        </p:nvSpPr>
        <p:spPr>
          <a:xfrm>
            <a:off x="-7025" y="4636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#Transformer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Vaswani, A., Shazeer, N., Parmar, N., Uszkoreit, J., Jones, L., Gomez, A. N., ... &amp; Polosukhin, I.. </a:t>
            </a:r>
            <a:r>
              <a:rPr lang="ca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NeurIPS 2017.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7" name="Google Shape;517;p77"/>
          <p:cNvPicPr preferRelativeResize="0"/>
          <p:nvPr/>
        </p:nvPicPr>
        <p:blipFill rotWithShape="1">
          <a:blip r:embed="rId4">
            <a:alphaModFix/>
          </a:blip>
          <a:srcRect b="0" l="0" r="60255" t="0"/>
          <a:stretch/>
        </p:blipFill>
        <p:spPr>
          <a:xfrm>
            <a:off x="1205042" y="1013125"/>
            <a:ext cx="2428551" cy="362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7"/>
          <p:cNvSpPr txBox="1"/>
          <p:nvPr/>
        </p:nvSpPr>
        <p:spPr>
          <a:xfrm>
            <a:off x="5150550" y="2419750"/>
            <a:ext cx="3626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Cross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-Attention (or inter-attention) between input and output tokens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9" name="Google Shape;519;p77"/>
          <p:cNvSpPr txBox="1"/>
          <p:nvPr/>
        </p:nvSpPr>
        <p:spPr>
          <a:xfrm>
            <a:off x="202275" y="1365700"/>
            <a:ext cx="1792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Self-attention for the input tokens.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0" name="Google Shape;520;p77"/>
          <p:cNvSpPr txBox="1"/>
          <p:nvPr/>
        </p:nvSpPr>
        <p:spPr>
          <a:xfrm>
            <a:off x="5161875" y="3198588"/>
            <a:ext cx="31836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Self-attention for the output tokens.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1" name="Google Shape;521;p77"/>
          <p:cNvSpPr/>
          <p:nvPr/>
        </p:nvSpPr>
        <p:spPr>
          <a:xfrm>
            <a:off x="3211675" y="3248400"/>
            <a:ext cx="1792200" cy="35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7"/>
          <p:cNvSpPr/>
          <p:nvPr/>
        </p:nvSpPr>
        <p:spPr>
          <a:xfrm>
            <a:off x="3159475" y="2547750"/>
            <a:ext cx="1792200" cy="35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77"/>
          <p:cNvSpPr/>
          <p:nvPr/>
        </p:nvSpPr>
        <p:spPr>
          <a:xfrm flipH="1" rot="10800000">
            <a:off x="832550" y="2120950"/>
            <a:ext cx="846900" cy="1518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The Transformer: Layers</a:t>
            </a:r>
            <a:endParaRPr b="1"/>
          </a:p>
        </p:txBody>
      </p:sp>
      <p:sp>
        <p:nvSpPr>
          <p:cNvPr id="529" name="Google Shape;52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0" name="Google Shape;530;p78"/>
          <p:cNvSpPr txBox="1"/>
          <p:nvPr/>
        </p:nvSpPr>
        <p:spPr>
          <a:xfrm>
            <a:off x="-7025" y="4636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#Transformer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Vaswani, A., Shazeer, N., Parmar, N., Uszkoreit, J., Jones, L., Gomez, A. N., ... &amp; Polosukhin, I.. </a:t>
            </a:r>
            <a:r>
              <a:rPr lang="ca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NeurIPS 2017.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1" name="Google Shape;531;p78"/>
          <p:cNvPicPr preferRelativeResize="0"/>
          <p:nvPr/>
        </p:nvPicPr>
        <p:blipFill rotWithShape="1">
          <a:blip r:embed="rId4">
            <a:alphaModFix/>
          </a:blip>
          <a:srcRect b="0" l="0" r="60255" t="0"/>
          <a:stretch/>
        </p:blipFill>
        <p:spPr>
          <a:xfrm>
            <a:off x="1205042" y="1013125"/>
            <a:ext cx="2428551" cy="3623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8"/>
          <p:cNvSpPr txBox="1"/>
          <p:nvPr/>
        </p:nvSpPr>
        <p:spPr>
          <a:xfrm>
            <a:off x="5394450" y="2467000"/>
            <a:ext cx="36267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N decoder layers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p78"/>
          <p:cNvSpPr txBox="1"/>
          <p:nvPr/>
        </p:nvSpPr>
        <p:spPr>
          <a:xfrm>
            <a:off x="202275" y="1365700"/>
            <a:ext cx="17922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N encoder layers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4" name="Google Shape;534;p78"/>
          <p:cNvSpPr/>
          <p:nvPr/>
        </p:nvSpPr>
        <p:spPr>
          <a:xfrm>
            <a:off x="3547525" y="2551600"/>
            <a:ext cx="1792200" cy="352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8"/>
          <p:cNvSpPr/>
          <p:nvPr/>
        </p:nvSpPr>
        <p:spPr>
          <a:xfrm flipH="1" rot="10800000">
            <a:off x="451550" y="1968625"/>
            <a:ext cx="846600" cy="1298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The Transformer: Layers</a:t>
            </a:r>
            <a:endParaRPr b="1"/>
          </a:p>
        </p:txBody>
      </p:sp>
      <p:sp>
        <p:nvSpPr>
          <p:cNvPr id="541" name="Google Shape;54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542" name="Google Shape;5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975" y="1074250"/>
            <a:ext cx="6006626" cy="35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9"/>
          <p:cNvSpPr txBox="1"/>
          <p:nvPr/>
        </p:nvSpPr>
        <p:spPr>
          <a:xfrm>
            <a:off x="-7025" y="471260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#BertViz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Vig, Jesse.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4"/>
              </a:rPr>
              <a:t>"A multiscale visualization of attention in the transformer model."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ACL 2019. [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5"/>
              </a:rPr>
              <a:t>code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] [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6"/>
              </a:rPr>
              <a:t>tweet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4" name="Google Shape;544;p79"/>
          <p:cNvSpPr txBox="1"/>
          <p:nvPr/>
        </p:nvSpPr>
        <p:spPr>
          <a:xfrm>
            <a:off x="150450" y="564175"/>
            <a:ext cx="86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A birds-eye view of attention across all of the model’s layers and heads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The Transformer: Visualization</a:t>
            </a:r>
            <a:endParaRPr b="1"/>
          </a:p>
        </p:txBody>
      </p:sp>
      <p:sp>
        <p:nvSpPr>
          <p:cNvPr id="550" name="Google Shape;55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0"/>
          <p:cNvSpPr txBox="1"/>
          <p:nvPr/>
        </p:nvSpPr>
        <p:spPr>
          <a:xfrm>
            <a:off x="0" y="4749900"/>
            <a:ext cx="8229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Maria Ribalta, Pere-Pau Vàzquez,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/>
              </a:rPr>
              <a:t>“Visualization is all you need”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. UPC GCED 2020.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2" name="Google Shape;5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75" y="806600"/>
            <a:ext cx="5061601" cy="38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558" name="Google Shape;558;p81"/>
          <p:cNvSpPr txBox="1"/>
          <p:nvPr/>
        </p:nvSpPr>
        <p:spPr>
          <a:xfrm>
            <a:off x="181200" y="860875"/>
            <a:ext cx="8700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Motivation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Self-attention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Multi-head Attention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Positional Encoding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The Transformer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9" name="Google Shape;55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5" name="Google Shape;565;p82"/>
          <p:cNvSpPr txBox="1"/>
          <p:nvPr>
            <p:ph type="title"/>
          </p:nvPr>
        </p:nvSpPr>
        <p:spPr>
          <a:xfrm>
            <a:off x="39325" y="5150"/>
            <a:ext cx="90861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Are Transformers for Language only ? NO !!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566" name="Google Shape;5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825" y="688775"/>
            <a:ext cx="5120676" cy="352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2"/>
          <p:cNvSpPr txBox="1"/>
          <p:nvPr/>
        </p:nvSpPr>
        <p:spPr>
          <a:xfrm>
            <a:off x="28775" y="4269150"/>
            <a:ext cx="856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latin typeface="Ubuntu"/>
                <a:ea typeface="Ubuntu"/>
                <a:cs typeface="Ubuntu"/>
                <a:sym typeface="Ubuntu"/>
              </a:rPr>
              <a:t>#ViT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Dosovitskiy, Alexey, Lucas Beyer, Alexander Kolesnikov, Dirk Weissenborn, Xiaohua Zhai, Thomas Unterthiner, Mostafa Dehghani et al. </a:t>
            </a:r>
            <a:r>
              <a:rPr lang="ca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"An image is worth 16x16 words: Transformers for image recognition at scale."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 arXiv preprint arXiv:2010.11929 (2020). [</a:t>
            </a:r>
            <a:r>
              <a:rPr lang="ca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blog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] [</a:t>
            </a:r>
            <a:r>
              <a:rPr lang="ca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code</a:t>
            </a:r>
            <a:r>
              <a:rPr lang="ca">
                <a:latin typeface="Ubuntu"/>
                <a:ea typeface="Ubuntu"/>
                <a:cs typeface="Ubuntu"/>
                <a:sym typeface="Ubuntu"/>
              </a:rPr>
              <a:t>]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3" name="Google Shape;573;p83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6633"/>
                </a:solidFill>
                <a:latin typeface="Lato"/>
                <a:ea typeface="Lato"/>
                <a:cs typeface="Lato"/>
                <a:sym typeface="Lato"/>
              </a:rPr>
              <a:t>Software</a:t>
            </a:r>
            <a:endParaRPr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83"/>
          <p:cNvSpPr txBox="1"/>
          <p:nvPr/>
        </p:nvSpPr>
        <p:spPr>
          <a:xfrm>
            <a:off x="168625" y="675950"/>
            <a:ext cx="86751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ca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GPT-Neo</a:t>
            </a:r>
            <a:r>
              <a:rPr lang="ca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by EleutherAI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</a:pPr>
            <a:r>
              <a:rPr lang="ca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Similar results to GPT-3, but smaller and open source.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ca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Transformers</a:t>
            </a:r>
            <a:r>
              <a:rPr lang="ca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in HuggingFace.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</a:pPr>
            <a:r>
              <a:rPr lang="ca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Andrej Karpathy, </a:t>
            </a:r>
            <a:r>
              <a:rPr lang="ca" sz="18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minGPT</a:t>
            </a:r>
            <a:r>
              <a:rPr lang="ca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(2020).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75" name="Google Shape;57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163" y="2079098"/>
            <a:ext cx="7148024" cy="26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81" name="Google Shape;581;p84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6633"/>
                </a:solidFill>
                <a:latin typeface="Lato"/>
                <a:ea typeface="Lato"/>
                <a:cs typeface="Lato"/>
                <a:sym typeface="Lato"/>
              </a:rPr>
              <a:t>Learn more</a:t>
            </a:r>
            <a:endParaRPr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Professor Christopher Manning, Stanford University, Ashish Vaswani &amp; Anna Huang, Google&#10;http://onlinehub.stanford.edu/ &#10;&#10;Professor Christopher Manning&#10;Thomas M. Siebel Professor in Machine Learning, Professor of Linguistics and of Computer Science&#10;Director, Stanford Artificial Intelligence Laboratory (SAIL)&#10; &#10;To follow along with the course schedule and syllabus, visit: http://web.stanford.edu/class/cs224n/index.html#schedule&#10; &#10;To get the latest news on Stanford’s upcoming professional programs in Artificial Intelligence, visit: http://learn.stanford.edu/AI.html&#10; &#10;To view all online courses and programs offered by Stanford, visit: http://online.stanford.edu" id="582" name="Google Shape;582;p84" title="Stanford CS224N: NLP with Deep Learning | Winter 2019 | Lecture 14 – Transformers and Self-Atten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713" y="569575"/>
            <a:ext cx="5604925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84"/>
          <p:cNvSpPr txBox="1"/>
          <p:nvPr/>
        </p:nvSpPr>
        <p:spPr>
          <a:xfrm>
            <a:off x="1707450" y="4799200"/>
            <a:ext cx="5604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Ubuntu"/>
                <a:ea typeface="Ubuntu"/>
                <a:cs typeface="Ubuntu"/>
                <a:sym typeface="Ubuntu"/>
              </a:rPr>
              <a:t>Ashihs Vaswani, Stanford CS224N 2019.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89" name="Google Shape;589;p85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6633"/>
                </a:solidFill>
                <a:latin typeface="Lato"/>
                <a:ea typeface="Lato"/>
                <a:cs typeface="Lato"/>
                <a:sym typeface="Lato"/>
              </a:rPr>
              <a:t>Learn more</a:t>
            </a:r>
            <a:endParaRPr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85"/>
          <p:cNvSpPr txBox="1"/>
          <p:nvPr/>
        </p:nvSpPr>
        <p:spPr>
          <a:xfrm>
            <a:off x="114300" y="497125"/>
            <a:ext cx="8675100" cy="5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●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Tutorials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Sebastian Ruder, </a:t>
            </a:r>
            <a:r>
              <a:rPr lang="ca" sz="12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Deep Learning for NLP Best Practices # Attention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(2017).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Chris Olah, Shan Carter,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“Attention and Augmented Recurrent Neural Networks”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distill.pub 2016.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●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Demos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François Fleuret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(EPFL)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●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Twitter threads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</a:rPr>
              <a:t>Christian Wolf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 (INSA Lyon)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●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Scientific publications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Katharopoulos, A., Vyas, A., Pappas, N., &amp; Fleuret, F. (2020).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</a:rPr>
              <a:t>Transformers are rnns: Fast autoregressive transformers with linear attention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ICML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Ubuntu"/>
              <a:buChar char="○"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Siddhant M. Jayakumar,  Wojciech M. Czarnecki, Jacob Menick, Jonathan Schwarz, Jack Rae, Simon Osindero, Yee Whye Teh, Tim Harley, Razvan Pascanu,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8"/>
              </a:rPr>
              <a:t>“Multiplicative Interactions and Where to Find Them”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ICLR 2020. [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9"/>
              </a:rPr>
              <a:t>tweet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]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Self-attention in language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Cheng, J., Dong, L., &amp; Lapata, M. (2016).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0"/>
              </a:rPr>
              <a:t>Long short-term memory-networks for machine reading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 arXiv preprint arXiv:1601.06733.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○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Self-attention in images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Parmar, N., Vaswani, A., Uszkoreit, J., Kaiser, Ł., Shazeer, N., Ku, A., &amp; Tran, D. (2018).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11"/>
              </a:rPr>
              <a:t>Image transformer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 ICML 2018.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</a:pP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Wang, Xiaolong, Ross Girshick, Abhinav Gupta, and Kaiming He. </a:t>
            </a:r>
            <a:r>
              <a:rPr lang="ca" sz="12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"Non-local neural networks."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In CVPR 2018.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■"/>
            </a:pPr>
            <a:r>
              <a:rPr b="1"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#SAGAN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Zhang, Han, Ian Goodfellow, Dimitris Metaxas, and Augustus Odena. </a:t>
            </a:r>
            <a:r>
              <a:rPr lang="ca" sz="12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"Self-attention generative adversarial networks."</a:t>
            </a:r>
            <a:r>
              <a:rPr lang="ca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ICML 2019. </a:t>
            </a:r>
            <a:r>
              <a:rPr lang="ca" sz="1200" u="sng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[video]</a:t>
            </a:r>
            <a:endParaRPr sz="12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6" name="Google Shape;596;p8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6633"/>
                </a:solidFill>
              </a:rPr>
              <a:t>Questions ?</a:t>
            </a:r>
            <a:endParaRPr>
              <a:solidFill>
                <a:srgbClr val="FF6633"/>
              </a:solidFill>
            </a:endParaRPr>
          </a:p>
        </p:txBody>
      </p:sp>
      <p:pic>
        <p:nvPicPr>
          <p:cNvPr descr="phd101008s.gif" id="597" name="Google Shape;59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594425"/>
            <a:ext cx="7034558" cy="45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95" name="Google Shape;195;p42"/>
          <p:cNvSpPr txBox="1"/>
          <p:nvPr>
            <p:ph type="title"/>
          </p:nvPr>
        </p:nvSpPr>
        <p:spPr>
          <a:xfrm>
            <a:off x="3932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Reminder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196" name="Google Shape;196;p42"/>
          <p:cNvSpPr txBox="1"/>
          <p:nvPr/>
        </p:nvSpPr>
        <p:spPr>
          <a:xfrm>
            <a:off x="58325" y="624600"/>
            <a:ext cx="896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Attention</a:t>
            </a:r>
            <a:r>
              <a:rPr lang="ca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is a mechanism to compute a context vector (c) for a </a:t>
            </a:r>
            <a:r>
              <a:rPr b="1" lang="ca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query (Q)</a:t>
            </a:r>
            <a:r>
              <a:rPr lang="ca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as a weighted sum of </a:t>
            </a:r>
            <a:r>
              <a:rPr b="1" lang="ca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values (V).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-7025" y="4745450"/>
            <a:ext cx="8229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Figure: Nikhil Shah, </a:t>
            </a:r>
            <a:r>
              <a:rPr lang="ca" sz="1200" u="sng">
                <a:solidFill>
                  <a:srgbClr val="0097A7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“Attention? An Other Perspective! [Part 1]”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  <a:latin typeface="Ubuntu"/>
                <a:ea typeface="Ubuntu"/>
                <a:cs typeface="Ubuntu"/>
                <a:sym typeface="Ubuntu"/>
              </a:rPr>
              <a:t> (2020)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" name="Google Shape;1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800" y="1482975"/>
            <a:ext cx="7456655" cy="318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04" name="Google Shape;204;p43"/>
          <p:cNvSpPr txBox="1"/>
          <p:nvPr>
            <p:ph type="title"/>
          </p:nvPr>
        </p:nvSpPr>
        <p:spPr>
          <a:xfrm>
            <a:off x="3932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Reminder</a:t>
            </a:r>
            <a:endParaRPr b="1">
              <a:solidFill>
                <a:srgbClr val="FF6633"/>
              </a:solidFill>
            </a:endParaRPr>
          </a:p>
        </p:txBody>
      </p:sp>
      <p:sp>
        <p:nvSpPr>
          <p:cNvPr id="205" name="Google Shape;205;p43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690100"/>
            <a:ext cx="7642866" cy="36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3"/>
          <p:cNvSpPr/>
          <p:nvPr/>
        </p:nvSpPr>
        <p:spPr>
          <a:xfrm>
            <a:off x="4842600" y="3103025"/>
            <a:ext cx="930900" cy="56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13" name="Google Shape;213;p44"/>
          <p:cNvSpPr txBox="1"/>
          <p:nvPr>
            <p:ph type="title"/>
          </p:nvPr>
        </p:nvSpPr>
        <p:spPr>
          <a:xfrm>
            <a:off x="39325" y="5150"/>
            <a:ext cx="7583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6633"/>
                </a:solidFill>
              </a:rPr>
              <a:t>Reminder: Seq2Seq with Cross-Attention</a:t>
            </a:r>
            <a:endParaRPr b="1">
              <a:solidFill>
                <a:srgbClr val="FF6633"/>
              </a:solidFill>
            </a:endParaRPr>
          </a:p>
        </p:txBody>
      </p:sp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6333640" cy="38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/>
          <p:nvPr/>
        </p:nvSpPr>
        <p:spPr>
          <a:xfrm>
            <a:off x="-42025" y="4806775"/>
            <a:ext cx="8733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200" u="sng">
                <a:latin typeface="Ubuntu"/>
                <a:ea typeface="Ubuntu"/>
                <a:cs typeface="Ubuntu"/>
                <a:sym typeface="Ubuntu"/>
              </a:rPr>
              <a:t>Slide concept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: Abigail See, Matthew Lamm (</a:t>
            </a:r>
            <a:r>
              <a:rPr lang="ca" sz="12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CS224N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), 2020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" name="Google Shape;216;p44"/>
          <p:cNvSpPr txBox="1"/>
          <p:nvPr/>
        </p:nvSpPr>
        <p:spPr>
          <a:xfrm>
            <a:off x="5632450" y="733450"/>
            <a:ext cx="340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latin typeface="Ubuntu"/>
                <a:ea typeface="Ubuntu"/>
                <a:cs typeface="Ubuntu"/>
                <a:sym typeface="Ubuntu"/>
              </a:rPr>
              <a:t>In this case, </a:t>
            </a:r>
            <a:r>
              <a:rPr b="1" lang="ca" sz="1800">
                <a:latin typeface="Ubuntu"/>
                <a:ea typeface="Ubuntu"/>
                <a:cs typeface="Ubuntu"/>
                <a:sym typeface="Ubuntu"/>
              </a:rPr>
              <a:t>cross-attention</a:t>
            </a:r>
            <a:r>
              <a:rPr lang="ca" sz="1800">
                <a:latin typeface="Ubuntu"/>
                <a:ea typeface="Ubuntu"/>
                <a:cs typeface="Ubuntu"/>
                <a:sym typeface="Ubuntu"/>
              </a:rPr>
              <a:t> refers to the attention between the encoder and decoder states.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222" name="Google Shape;222;p45"/>
          <p:cNvSpPr txBox="1"/>
          <p:nvPr/>
        </p:nvSpPr>
        <p:spPr>
          <a:xfrm>
            <a:off x="34175" y="4804950"/>
            <a:ext cx="87336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Nikhil Sha, </a:t>
            </a:r>
            <a:r>
              <a:rPr lang="ca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“Attention ? An other Perspective!”</a:t>
            </a:r>
            <a:r>
              <a:rPr lang="ca" sz="1200">
                <a:latin typeface="Ubuntu"/>
                <a:ea typeface="Ubuntu"/>
                <a:cs typeface="Ubuntu"/>
                <a:sym typeface="Ubuntu"/>
              </a:rPr>
              <a:t>. 2020.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3" name="Google Shape;2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250" y="690100"/>
            <a:ext cx="7642866" cy="36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/>
          <p:nvPr/>
        </p:nvSpPr>
        <p:spPr>
          <a:xfrm>
            <a:off x="3733025" y="3103025"/>
            <a:ext cx="930900" cy="56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5"/>
          <p:cNvSpPr/>
          <p:nvPr/>
        </p:nvSpPr>
        <p:spPr>
          <a:xfrm>
            <a:off x="82325" y="43250"/>
            <a:ext cx="8551500" cy="564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What may the term “self” refer to, as a contrast of “cross”-attention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Outline</a:t>
            </a:r>
            <a:endParaRPr/>
          </a:p>
        </p:txBody>
      </p:sp>
      <p:sp>
        <p:nvSpPr>
          <p:cNvPr id="231" name="Google Shape;231;p46"/>
          <p:cNvSpPr txBox="1"/>
          <p:nvPr/>
        </p:nvSpPr>
        <p:spPr>
          <a:xfrm>
            <a:off x="181200" y="860875"/>
            <a:ext cx="8700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lang="ca" sz="2400">
                <a:latin typeface="Ubuntu"/>
                <a:ea typeface="Ubuntu"/>
                <a:cs typeface="Ubuntu"/>
                <a:sym typeface="Ubuntu"/>
              </a:rPr>
              <a:t>Motivation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buntu"/>
              <a:buAutoNum type="arabicPeriod"/>
            </a:pPr>
            <a:r>
              <a:rPr b="1" lang="ca" sz="2400">
                <a:latin typeface="Ubuntu"/>
                <a:ea typeface="Ubuntu"/>
                <a:cs typeface="Ubuntu"/>
                <a:sym typeface="Ubuntu"/>
              </a:rPr>
              <a:t>Self-attention</a:t>
            </a:r>
            <a:endParaRPr b="1"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